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5" r:id="rId5"/>
    <p:sldId id="264" r:id="rId6"/>
    <p:sldId id="263" r:id="rId7"/>
    <p:sldId id="266" r:id="rId8"/>
    <p:sldId id="267" r:id="rId9"/>
    <p:sldId id="268" r:id="rId10"/>
    <p:sldId id="270" r:id="rId11"/>
    <p:sldId id="269" r:id="rId12"/>
    <p:sldId id="260" r:id="rId13"/>
    <p:sldId id="262" r:id="rId14"/>
    <p:sldId id="259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8" autoAdjust="0"/>
    <p:restoredTop sz="94660"/>
  </p:normalViewPr>
  <p:slideViewPr>
    <p:cSldViewPr>
      <p:cViewPr varScale="1">
        <p:scale>
          <a:sx n="112" d="100"/>
          <a:sy n="112" d="100"/>
        </p:scale>
        <p:origin x="13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 rotWithShape="1">
          <a:blip r:embed="rId2"/>
          <a:srcRect t="27396" b="44585"/>
          <a:stretch/>
        </p:blipFill>
        <p:spPr>
          <a:xfrm>
            <a:off x="1" y="0"/>
            <a:ext cx="12192000" cy="202932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5/23/2016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5/23/2016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CLIENT class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798993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42900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1685951" y="4959017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18"/>
          <p:cNvSpPr/>
          <p:nvPr/>
        </p:nvSpPr>
        <p:spPr>
          <a:xfrm>
            <a:off x="393597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618600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509012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5" idx="0"/>
            <a:endCxn id="13" idx="2"/>
          </p:cNvCxnSpPr>
          <p:nvPr/>
        </p:nvCxnSpPr>
        <p:spPr>
          <a:xfrm rot="16200000" flipV="1">
            <a:off x="3530973" y="2528990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7" idx="0"/>
            <a:endCxn id="13" idx="2"/>
          </p:cNvCxnSpPr>
          <p:nvPr/>
        </p:nvCxnSpPr>
        <p:spPr>
          <a:xfrm rot="16200000" flipV="1">
            <a:off x="4655985" y="1403978"/>
            <a:ext cx="450005" cy="45000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fgeronde rechthoek 18"/>
          <p:cNvSpPr/>
          <p:nvPr/>
        </p:nvSpPr>
        <p:spPr>
          <a:xfrm>
            <a:off x="843602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stCxn id="37" idx="0"/>
            <a:endCxn id="13" idx="2"/>
          </p:cNvCxnSpPr>
          <p:nvPr/>
        </p:nvCxnSpPr>
        <p:spPr>
          <a:xfrm rot="16200000" flipV="1">
            <a:off x="5780998" y="278965"/>
            <a:ext cx="450005" cy="675007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55984" y="4869015"/>
            <a:ext cx="4590051" cy="171001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</a:lvl1pPr>
          </a:lstStyle>
          <a:p>
            <a:r>
              <a:rPr lang="nl-BE" sz="1600" dirty="0"/>
              <a:t>Wraps the DCS Unit objects.</a:t>
            </a:r>
          </a:p>
          <a:p>
            <a:r>
              <a:rPr lang="nl-BE" sz="1600" dirty="0"/>
              <a:t>Units with skill level set to Player or Client.</a:t>
            </a:r>
          </a:p>
          <a:p>
            <a:r>
              <a:rPr lang="nl-BE" sz="1600" dirty="0"/>
              <a:t>When player joins Unit, execute alive init logic.</a:t>
            </a:r>
          </a:p>
          <a:p>
            <a:r>
              <a:rPr lang="nl-BE" sz="1600" dirty="0"/>
              <a:t>Handles messages to players.</a:t>
            </a:r>
          </a:p>
          <a:p>
            <a:r>
              <a:rPr lang="nl-BE" sz="1600" dirty="0"/>
              <a:t>Specific APIs for Clients.</a:t>
            </a:r>
          </a:p>
          <a:p>
            <a:r>
              <a:rPr lang="nl-BE" sz="1600" dirty="0"/>
              <a:t>...</a:t>
            </a:r>
          </a:p>
          <a:p>
            <a:endParaRPr lang="nl-BE" sz="1600" dirty="0"/>
          </a:p>
        </p:txBody>
      </p:sp>
      <p:cxnSp>
        <p:nvCxnSpPr>
          <p:cNvPr id="16" name="Straight Connector 15"/>
          <p:cNvCxnSpPr>
            <a:stCxn id="22" idx="3"/>
          </p:cNvCxnSpPr>
          <p:nvPr/>
        </p:nvCxnSpPr>
        <p:spPr>
          <a:xfrm>
            <a:off x="3575972" y="5274021"/>
            <a:ext cx="1080012" cy="315003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fgeronde rechthoek 31"/>
          <p:cNvSpPr/>
          <p:nvPr/>
        </p:nvSpPr>
        <p:spPr>
          <a:xfrm>
            <a:off x="1505949" y="5409022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Unit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159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GROUP class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798993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42900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1685951" y="4959017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18"/>
          <p:cNvSpPr/>
          <p:nvPr/>
        </p:nvSpPr>
        <p:spPr>
          <a:xfrm>
            <a:off x="3935976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618600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509012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5" idx="0"/>
            <a:endCxn id="13" idx="2"/>
          </p:cNvCxnSpPr>
          <p:nvPr/>
        </p:nvCxnSpPr>
        <p:spPr>
          <a:xfrm rot="16200000" flipV="1">
            <a:off x="3530973" y="2528990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7" idx="0"/>
            <a:endCxn id="13" idx="2"/>
          </p:cNvCxnSpPr>
          <p:nvPr/>
        </p:nvCxnSpPr>
        <p:spPr>
          <a:xfrm rot="16200000" flipV="1">
            <a:off x="4655985" y="1403978"/>
            <a:ext cx="450005" cy="45000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fgeronde rechthoek 18"/>
          <p:cNvSpPr/>
          <p:nvPr/>
        </p:nvSpPr>
        <p:spPr>
          <a:xfrm>
            <a:off x="843602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stCxn id="37" idx="0"/>
            <a:endCxn id="13" idx="2"/>
          </p:cNvCxnSpPr>
          <p:nvPr/>
        </p:nvCxnSpPr>
        <p:spPr>
          <a:xfrm rot="16200000" flipV="1">
            <a:off x="5780998" y="278965"/>
            <a:ext cx="450005" cy="675007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295980" y="4959016"/>
            <a:ext cx="4230047" cy="171002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marL="285750" indent="-285750">
              <a:buFontTx/>
              <a:buChar char="-"/>
            </a:pPr>
            <a:r>
              <a:rPr lang="nl-BE" sz="1600" dirty="0"/>
              <a:t>Wraps the DCS Group objects.</a:t>
            </a:r>
          </a:p>
          <a:p>
            <a:pPr marL="285750" indent="-285750">
              <a:buFontTx/>
              <a:buChar char="-"/>
            </a:pPr>
            <a:r>
              <a:rPr lang="nl-BE" sz="1600" dirty="0"/>
              <a:t>Support all Group DCS APIs.</a:t>
            </a:r>
          </a:p>
          <a:p>
            <a:pPr marL="285750" indent="-285750">
              <a:buFontTx/>
              <a:buChar char="-"/>
            </a:pPr>
            <a:r>
              <a:rPr lang="nl-BE" sz="1600" dirty="0"/>
              <a:t>Group specific APIs not in the DCS API set.</a:t>
            </a:r>
          </a:p>
          <a:p>
            <a:pPr marL="285750" indent="-285750">
              <a:buFontTx/>
              <a:buChar char="-"/>
            </a:pPr>
            <a:r>
              <a:rPr lang="nl-BE" sz="1600" dirty="0"/>
              <a:t>Take an abstraction of Group Controller.</a:t>
            </a:r>
          </a:p>
          <a:p>
            <a:pPr marL="285750" indent="-285750">
              <a:buFontTx/>
              <a:buChar char="-"/>
            </a:pPr>
            <a:r>
              <a:rPr lang="nl-BE" sz="1600" dirty="0"/>
              <a:t>Perform AI tasks, set options, ...</a:t>
            </a:r>
          </a:p>
          <a:p>
            <a:pPr marL="285750" indent="-285750">
              <a:buFontTx/>
              <a:buChar char="-"/>
            </a:pPr>
            <a:r>
              <a:rPr lang="nl-BE" sz="1600" dirty="0"/>
              <a:t>Control Group movement.</a:t>
            </a:r>
          </a:p>
          <a:p>
            <a:pPr marL="285750" indent="-285750">
              <a:buFontTx/>
              <a:buChar char="-"/>
            </a:pPr>
            <a:endParaRPr lang="nl-BE" sz="1600" dirty="0"/>
          </a:p>
          <a:p>
            <a:pPr marL="285750" indent="-285750">
              <a:buFontTx/>
              <a:buChar char="-"/>
            </a:pPr>
            <a:endParaRPr lang="nl-BE" sz="1600" dirty="0"/>
          </a:p>
        </p:txBody>
      </p:sp>
      <p:cxnSp>
        <p:nvCxnSpPr>
          <p:cNvPr id="6" name="Straight Connector 5"/>
          <p:cNvCxnSpPr>
            <a:stCxn id="25" idx="2"/>
          </p:cNvCxnSpPr>
          <p:nvPr/>
        </p:nvCxnSpPr>
        <p:spPr>
          <a:xfrm>
            <a:off x="4880987" y="4509012"/>
            <a:ext cx="225002" cy="450005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fgeronde rechthoek 31"/>
          <p:cNvSpPr/>
          <p:nvPr/>
        </p:nvSpPr>
        <p:spPr>
          <a:xfrm>
            <a:off x="3755974" y="4329011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Group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326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/>
              <a:t>The DATABASE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nl-BE" dirty="0"/>
              <a:t>MOOSE creates a _DATABASE object at the start of the mission!</a:t>
            </a:r>
          </a:p>
          <a:p>
            <a:pPr algn="l"/>
            <a:r>
              <a:rPr lang="nl-BE" dirty="0"/>
              <a:t>(The _DATABASE object is an instance of the DATABASE class,</a:t>
            </a:r>
          </a:p>
          <a:p>
            <a:pPr algn="l"/>
            <a:r>
              <a:rPr lang="nl-BE" dirty="0"/>
              <a:t>and is instantiated automatically in MOOSE_Embedded.lua).</a:t>
            </a:r>
            <a:endParaRPr lang="en-US" dirty="0"/>
          </a:p>
        </p:txBody>
      </p:sp>
      <p:sp>
        <p:nvSpPr>
          <p:cNvPr id="8" name="Cilinder 5"/>
          <p:cNvSpPr/>
          <p:nvPr/>
        </p:nvSpPr>
        <p:spPr>
          <a:xfrm>
            <a:off x="8256024" y="2528990"/>
            <a:ext cx="3150035" cy="3960044"/>
          </a:xfrm>
          <a:prstGeom prst="can">
            <a:avLst>
              <a:gd name="adj" fmla="val 13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BE" sz="2400" b="1" dirty="0"/>
              <a:t>_DATABASE</a:t>
            </a:r>
            <a:endParaRPr lang="en-US" sz="2400" b="1" dirty="0"/>
          </a:p>
        </p:txBody>
      </p:sp>
      <p:sp>
        <p:nvSpPr>
          <p:cNvPr id="9" name="Afgeronde rechthoek 11"/>
          <p:cNvSpPr/>
          <p:nvPr/>
        </p:nvSpPr>
        <p:spPr>
          <a:xfrm>
            <a:off x="8526027" y="405900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UNITS[]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0" name="Afgeronde rechthoek 12"/>
          <p:cNvSpPr/>
          <p:nvPr/>
        </p:nvSpPr>
        <p:spPr>
          <a:xfrm>
            <a:off x="8526028" y="3158996"/>
            <a:ext cx="2610028" cy="81001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GROUPS[]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1" name="Afgeronde rechthoek 13"/>
          <p:cNvSpPr/>
          <p:nvPr/>
        </p:nvSpPr>
        <p:spPr>
          <a:xfrm>
            <a:off x="8526027" y="495901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CLIENTS[]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73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_database object</a:t>
            </a:r>
            <a:endParaRPr lang="en-US" dirty="0"/>
          </a:p>
        </p:txBody>
      </p:sp>
      <p:sp>
        <p:nvSpPr>
          <p:cNvPr id="6" name="Cilinder 5"/>
          <p:cNvSpPr/>
          <p:nvPr/>
        </p:nvSpPr>
        <p:spPr>
          <a:xfrm>
            <a:off x="8256024" y="2528990"/>
            <a:ext cx="3150035" cy="3960044"/>
          </a:xfrm>
          <a:prstGeom prst="can">
            <a:avLst>
              <a:gd name="adj" fmla="val 13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BE" sz="2400" b="1" dirty="0"/>
              <a:t>_DATABASE</a:t>
            </a:r>
            <a:endParaRPr lang="en-US" sz="2400" b="1" dirty="0"/>
          </a:p>
        </p:txBody>
      </p:sp>
      <p:sp>
        <p:nvSpPr>
          <p:cNvPr id="12" name="Afgeronde rechthoek 11"/>
          <p:cNvSpPr/>
          <p:nvPr/>
        </p:nvSpPr>
        <p:spPr>
          <a:xfrm>
            <a:off x="335935" y="4059007"/>
            <a:ext cx="10800121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UNITS[]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3" name="Afgeronde rechthoek 12"/>
          <p:cNvSpPr/>
          <p:nvPr/>
        </p:nvSpPr>
        <p:spPr>
          <a:xfrm>
            <a:off x="335936" y="3158996"/>
            <a:ext cx="10800121" cy="81001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GROUPS[]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3"/>
          <p:cNvSpPr/>
          <p:nvPr/>
        </p:nvSpPr>
        <p:spPr>
          <a:xfrm>
            <a:off x="335935" y="4959017"/>
            <a:ext cx="10800121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CLIENTS[]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28" name="Afgeronde rechthoek 27"/>
          <p:cNvSpPr/>
          <p:nvPr/>
        </p:nvSpPr>
        <p:spPr>
          <a:xfrm>
            <a:off x="2135956" y="2078985"/>
            <a:ext cx="1620018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OBJECT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9" name="Afgeronde rechthoek 28"/>
          <p:cNvSpPr/>
          <p:nvPr/>
        </p:nvSpPr>
        <p:spPr>
          <a:xfrm>
            <a:off x="425937" y="3248998"/>
            <a:ext cx="4230047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GROUP 1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34" name="Afgeronde rechthoek 33"/>
          <p:cNvSpPr/>
          <p:nvPr/>
        </p:nvSpPr>
        <p:spPr>
          <a:xfrm>
            <a:off x="605940" y="3519001"/>
            <a:ext cx="3960044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Group 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3" name="Afgeronde rechthoek 42"/>
          <p:cNvSpPr/>
          <p:nvPr/>
        </p:nvSpPr>
        <p:spPr>
          <a:xfrm>
            <a:off x="425938" y="414900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UNIT 1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44" name="Afgeronde rechthoek 43"/>
          <p:cNvSpPr/>
          <p:nvPr/>
        </p:nvSpPr>
        <p:spPr>
          <a:xfrm>
            <a:off x="515939" y="441901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1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Afgeronde rechthoek 48"/>
          <p:cNvSpPr/>
          <p:nvPr/>
        </p:nvSpPr>
        <p:spPr>
          <a:xfrm>
            <a:off x="1865954" y="414900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UNIT 2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0" name="Afgeronde rechthoek 49"/>
          <p:cNvSpPr/>
          <p:nvPr/>
        </p:nvSpPr>
        <p:spPr>
          <a:xfrm>
            <a:off x="1955955" y="441901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2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1" name="Afgeronde rechthoek 50"/>
          <p:cNvSpPr/>
          <p:nvPr/>
        </p:nvSpPr>
        <p:spPr>
          <a:xfrm>
            <a:off x="3305970" y="504901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CLIENT 1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2" name="Afgeronde rechthoek 51"/>
          <p:cNvSpPr/>
          <p:nvPr/>
        </p:nvSpPr>
        <p:spPr>
          <a:xfrm>
            <a:off x="3395971" y="531902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3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3" name="Afgeronde rechthoek 52"/>
          <p:cNvSpPr/>
          <p:nvPr/>
        </p:nvSpPr>
        <p:spPr>
          <a:xfrm>
            <a:off x="4925988" y="3248998"/>
            <a:ext cx="4230047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GROUP 2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4" name="Afgeronde rechthoek 53"/>
          <p:cNvSpPr/>
          <p:nvPr/>
        </p:nvSpPr>
        <p:spPr>
          <a:xfrm>
            <a:off x="5105991" y="3519001"/>
            <a:ext cx="3960044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Group 2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5" name="Afgeronde rechthoek 54"/>
          <p:cNvSpPr/>
          <p:nvPr/>
        </p:nvSpPr>
        <p:spPr>
          <a:xfrm>
            <a:off x="4925988" y="504901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CLIENT 2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6" name="Afgeronde rechthoek 55"/>
          <p:cNvSpPr/>
          <p:nvPr/>
        </p:nvSpPr>
        <p:spPr>
          <a:xfrm>
            <a:off x="5015989" y="531902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4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7" name="Afgeronde rechthoek 56"/>
          <p:cNvSpPr/>
          <p:nvPr/>
        </p:nvSpPr>
        <p:spPr>
          <a:xfrm>
            <a:off x="6366004" y="504901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CLIENT 3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8" name="Afgeronde rechthoek 57"/>
          <p:cNvSpPr/>
          <p:nvPr/>
        </p:nvSpPr>
        <p:spPr>
          <a:xfrm>
            <a:off x="6456005" y="531902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5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9" name="Afgeronde rechthoek 58"/>
          <p:cNvSpPr/>
          <p:nvPr/>
        </p:nvSpPr>
        <p:spPr>
          <a:xfrm>
            <a:off x="7806019" y="4149008"/>
            <a:ext cx="1350015" cy="630007"/>
          </a:xfrm>
          <a:prstGeom prst="roundRect">
            <a:avLst>
              <a:gd name="adj" fmla="val 20310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tIns="0" rtlCol="0" anchor="t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UNIT 3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60" name="Afgeronde rechthoek 59"/>
          <p:cNvSpPr/>
          <p:nvPr/>
        </p:nvSpPr>
        <p:spPr>
          <a:xfrm>
            <a:off x="7896020" y="4419011"/>
            <a:ext cx="1170013" cy="27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Unit 6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1" name="Afgeronde rechthoek 60"/>
          <p:cNvSpPr/>
          <p:nvPr/>
        </p:nvSpPr>
        <p:spPr>
          <a:xfrm>
            <a:off x="335936" y="2078985"/>
            <a:ext cx="1620018" cy="360003"/>
          </a:xfrm>
          <a:prstGeom prst="roundRect">
            <a:avLst>
              <a:gd name="adj" fmla="val 29381"/>
            </a:avLst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MOOSE OBJECT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25" name="Tekstvak 4"/>
          <p:cNvSpPr txBox="1"/>
          <p:nvPr/>
        </p:nvSpPr>
        <p:spPr>
          <a:xfrm>
            <a:off x="335936" y="5769026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 objects known during mission execution </a:t>
            </a:r>
          </a:p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referenceable from within the _DATABASE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1879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/>
        </p:nvSpPr>
        <p:spPr>
          <a:xfrm>
            <a:off x="605939" y="2978995"/>
            <a:ext cx="7020078" cy="3690041"/>
          </a:xfrm>
          <a:prstGeom prst="round1Rect">
            <a:avLst/>
          </a:prstGeom>
          <a:solidFill>
            <a:schemeClr val="tx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tlCol="0" anchor="t"/>
          <a:lstStyle/>
          <a:p>
            <a:pPr algn="ctr"/>
            <a:r>
              <a:rPr lang="nl-BE" b="1" dirty="0">
                <a:solidFill>
                  <a:schemeClr val="bg1"/>
                </a:solidFill>
              </a:rPr>
              <a:t>MISSION DESIGNER LUA SCRIPTING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125967" y="3609002"/>
            <a:ext cx="1890021" cy="30600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nl-BE" b="1" dirty="0"/>
              <a:t>GROUP WAYPOINTS</a:t>
            </a:r>
            <a:endParaRPr lang="en-US" b="1" dirty="0"/>
          </a:p>
        </p:txBody>
      </p:sp>
      <p:sp>
        <p:nvSpPr>
          <p:cNvPr id="33" name="Rectangle 32"/>
          <p:cNvSpPr/>
          <p:nvPr/>
        </p:nvSpPr>
        <p:spPr>
          <a:xfrm>
            <a:off x="5375992" y="3609002"/>
            <a:ext cx="1890021" cy="30600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nl-BE" b="1" dirty="0"/>
              <a:t>MOOSE CLASSES</a:t>
            </a:r>
            <a:endParaRPr lang="en-US" b="1" dirty="0"/>
          </a:p>
        </p:txBody>
      </p:sp>
      <p:sp>
        <p:nvSpPr>
          <p:cNvPr id="2" name="Rectangle 1"/>
          <p:cNvSpPr/>
          <p:nvPr/>
        </p:nvSpPr>
        <p:spPr>
          <a:xfrm>
            <a:off x="965943" y="3609002"/>
            <a:ext cx="1890021" cy="306003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nl-BE" b="1" dirty="0"/>
              <a:t>MISSION TRIGGERS</a:t>
            </a:r>
            <a:endParaRPr lang="en-US" b="1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Where</a:t>
            </a:r>
            <a:r>
              <a:rPr lang="nl-BE" dirty="0"/>
              <a:t> _database is </a:t>
            </a:r>
            <a:r>
              <a:rPr lang="nl-BE" dirty="0" err="1"/>
              <a:t>used</a:t>
            </a:r>
            <a:endParaRPr lang="en-US" dirty="0"/>
          </a:p>
        </p:txBody>
      </p:sp>
      <p:sp>
        <p:nvSpPr>
          <p:cNvPr id="10" name="Afgeronde rechthoek 9"/>
          <p:cNvSpPr/>
          <p:nvPr/>
        </p:nvSpPr>
        <p:spPr>
          <a:xfrm>
            <a:off x="3485971" y="558902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7" name="Afgeronde rechthoek 16"/>
          <p:cNvSpPr/>
          <p:nvPr/>
        </p:nvSpPr>
        <p:spPr>
          <a:xfrm>
            <a:off x="1325947" y="558902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Afgeronde rechthoek 17"/>
          <p:cNvSpPr/>
          <p:nvPr/>
        </p:nvSpPr>
        <p:spPr>
          <a:xfrm>
            <a:off x="1325947" y="468901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9" name="Afgeronde rechthoek 18"/>
          <p:cNvSpPr/>
          <p:nvPr/>
        </p:nvSpPr>
        <p:spPr>
          <a:xfrm>
            <a:off x="3485971" y="468901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Afgeronde rechthoek 19"/>
          <p:cNvSpPr/>
          <p:nvPr/>
        </p:nvSpPr>
        <p:spPr>
          <a:xfrm>
            <a:off x="5735996" y="468901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 x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1" name="Afgeronde rechthoek 20"/>
          <p:cNvSpPr/>
          <p:nvPr/>
        </p:nvSpPr>
        <p:spPr>
          <a:xfrm>
            <a:off x="5735996" y="558902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 x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21"/>
          <p:cNvSpPr/>
          <p:nvPr/>
        </p:nvSpPr>
        <p:spPr>
          <a:xfrm>
            <a:off x="1325947" y="378900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Afgeronde rechthoek 22"/>
          <p:cNvSpPr/>
          <p:nvPr/>
        </p:nvSpPr>
        <p:spPr>
          <a:xfrm>
            <a:off x="3485971" y="378900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Afgeronde rechthoek 23"/>
          <p:cNvSpPr/>
          <p:nvPr/>
        </p:nvSpPr>
        <p:spPr>
          <a:xfrm>
            <a:off x="5735996" y="3789004"/>
            <a:ext cx="1170013" cy="3600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x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Cilinder 5"/>
          <p:cNvSpPr/>
          <p:nvPr/>
        </p:nvSpPr>
        <p:spPr>
          <a:xfrm>
            <a:off x="8256024" y="2528990"/>
            <a:ext cx="3150035" cy="3960044"/>
          </a:xfrm>
          <a:prstGeom prst="can">
            <a:avLst>
              <a:gd name="adj" fmla="val 13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BE" sz="2400" b="1" dirty="0"/>
              <a:t>_DATABASE</a:t>
            </a:r>
            <a:endParaRPr lang="en-US" sz="2400" b="1" dirty="0"/>
          </a:p>
        </p:txBody>
      </p:sp>
      <p:sp>
        <p:nvSpPr>
          <p:cNvPr id="26" name="Afgeronde rechthoek 11"/>
          <p:cNvSpPr/>
          <p:nvPr/>
        </p:nvSpPr>
        <p:spPr>
          <a:xfrm>
            <a:off x="8526027" y="405900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UNITS[]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2"/>
          <p:cNvSpPr/>
          <p:nvPr/>
        </p:nvSpPr>
        <p:spPr>
          <a:xfrm>
            <a:off x="8526027" y="3158997"/>
            <a:ext cx="2610028" cy="81001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GROUPS[]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28" name="Afgeronde rechthoek 13"/>
          <p:cNvSpPr/>
          <p:nvPr/>
        </p:nvSpPr>
        <p:spPr>
          <a:xfrm>
            <a:off x="8526027" y="495901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CLIENTS[]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cxnSp>
        <p:nvCxnSpPr>
          <p:cNvPr id="40" name="Elbow Connector 39"/>
          <p:cNvCxnSpPr>
            <a:stCxn id="79" idx="2"/>
            <a:endCxn id="23" idx="0"/>
          </p:cNvCxnSpPr>
          <p:nvPr/>
        </p:nvCxnSpPr>
        <p:spPr>
          <a:xfrm rot="10800000" flipV="1">
            <a:off x="4070978" y="3429000"/>
            <a:ext cx="3825042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stCxn id="79" idx="2"/>
            <a:endCxn id="22" idx="0"/>
          </p:cNvCxnSpPr>
          <p:nvPr/>
        </p:nvCxnSpPr>
        <p:spPr>
          <a:xfrm rot="10800000" flipV="1">
            <a:off x="1910954" y="3429000"/>
            <a:ext cx="5985066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kstvak 4"/>
          <p:cNvSpPr txBox="1"/>
          <p:nvPr/>
        </p:nvSpPr>
        <p:spPr>
          <a:xfrm>
            <a:off x="335936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_DATABASE exposes the wrapper classes for use</a:t>
            </a:r>
          </a:p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within in the mission editor and within MOOSE.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8" name="Straight Connector 77"/>
          <p:cNvCxnSpPr/>
          <p:nvPr/>
        </p:nvCxnSpPr>
        <p:spPr>
          <a:xfrm>
            <a:off x="8076022" y="342899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78"/>
          <p:cNvSpPr/>
          <p:nvPr/>
        </p:nvSpPr>
        <p:spPr>
          <a:xfrm>
            <a:off x="7896020" y="333899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Elbow Connector 36"/>
          <p:cNvCxnSpPr>
            <a:stCxn id="79" idx="2"/>
            <a:endCxn id="24" idx="0"/>
          </p:cNvCxnSpPr>
          <p:nvPr/>
        </p:nvCxnSpPr>
        <p:spPr>
          <a:xfrm rot="10800000" flipV="1">
            <a:off x="6321004" y="3429000"/>
            <a:ext cx="1575017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8076022" y="432900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/>
          <p:cNvSpPr/>
          <p:nvPr/>
        </p:nvSpPr>
        <p:spPr>
          <a:xfrm>
            <a:off x="7896020" y="423900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/>
          <p:nvPr/>
        </p:nvCxnSpPr>
        <p:spPr>
          <a:xfrm>
            <a:off x="8076022" y="522901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7896020" y="513901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Elbow Connector 45"/>
          <p:cNvCxnSpPr>
            <a:stCxn id="91" idx="2"/>
            <a:endCxn id="20" idx="0"/>
          </p:cNvCxnSpPr>
          <p:nvPr/>
        </p:nvCxnSpPr>
        <p:spPr>
          <a:xfrm rot="10800000" flipV="1">
            <a:off x="6321004" y="4329010"/>
            <a:ext cx="1575017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91" idx="2"/>
            <a:endCxn id="19" idx="0"/>
          </p:cNvCxnSpPr>
          <p:nvPr/>
        </p:nvCxnSpPr>
        <p:spPr>
          <a:xfrm rot="10800000" flipV="1">
            <a:off x="4070978" y="4329010"/>
            <a:ext cx="3825042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lbow Connector 47"/>
          <p:cNvCxnSpPr>
            <a:stCxn id="91" idx="2"/>
            <a:endCxn id="18" idx="0"/>
          </p:cNvCxnSpPr>
          <p:nvPr/>
        </p:nvCxnSpPr>
        <p:spPr>
          <a:xfrm rot="10800000" flipV="1">
            <a:off x="1910954" y="4329010"/>
            <a:ext cx="5985066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93" idx="2"/>
            <a:endCxn id="21" idx="0"/>
          </p:cNvCxnSpPr>
          <p:nvPr/>
        </p:nvCxnSpPr>
        <p:spPr>
          <a:xfrm rot="10800000" flipV="1">
            <a:off x="6321004" y="5229020"/>
            <a:ext cx="1575017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/>
          <p:cNvCxnSpPr>
            <a:stCxn id="93" idx="2"/>
            <a:endCxn id="10" idx="0"/>
          </p:cNvCxnSpPr>
          <p:nvPr/>
        </p:nvCxnSpPr>
        <p:spPr>
          <a:xfrm rot="10800000" flipV="1">
            <a:off x="4070978" y="5229020"/>
            <a:ext cx="3825042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93" idx="2"/>
            <a:endCxn id="17" idx="0"/>
          </p:cNvCxnSpPr>
          <p:nvPr/>
        </p:nvCxnSpPr>
        <p:spPr>
          <a:xfrm rot="10800000" flipV="1">
            <a:off x="1910954" y="5229020"/>
            <a:ext cx="5985066" cy="360004"/>
          </a:xfrm>
          <a:prstGeom prst="bentConnector2">
            <a:avLst/>
          </a:prstGeom>
          <a:ln w="28575"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256024" y="342900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8256024" y="432901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256024" y="522902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869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4295980" y="2708992"/>
            <a:ext cx="3240036" cy="37800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_DATABASE:Find</a:t>
            </a:r>
            <a:r>
              <a:rPr lang="nl-BE" b="1" i="1" dirty="0">
                <a:solidFill>
                  <a:schemeClr val="accent1"/>
                </a:solidFill>
              </a:rPr>
              <a:t>...</a:t>
            </a:r>
            <a:r>
              <a:rPr lang="nl-BE" b="1" dirty="0">
                <a:solidFill>
                  <a:schemeClr val="accent1"/>
                </a:solidFill>
              </a:rPr>
              <a:t>() methods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05939" y="2708992"/>
            <a:ext cx="3240036" cy="37800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nl-BE" b="1" i="1" dirty="0" err="1">
                <a:solidFill>
                  <a:schemeClr val="accent1"/>
                </a:solidFill>
              </a:rPr>
              <a:t>CLASS</a:t>
            </a:r>
            <a:r>
              <a:rPr lang="nl-BE" b="1" dirty="0" err="1">
                <a:solidFill>
                  <a:schemeClr val="accent1"/>
                </a:solidFill>
              </a:rPr>
              <a:t>:Find</a:t>
            </a:r>
            <a:r>
              <a:rPr lang="nl-BE" b="1" dirty="0">
                <a:solidFill>
                  <a:schemeClr val="accent1"/>
                </a:solidFill>
              </a:rPr>
              <a:t>() method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How _DATABASE is </a:t>
            </a:r>
            <a:r>
              <a:rPr lang="nl-BE" dirty="0" err="1"/>
              <a:t>used</a:t>
            </a:r>
            <a:endParaRPr lang="en-US" dirty="0"/>
          </a:p>
        </p:txBody>
      </p:sp>
      <p:sp>
        <p:nvSpPr>
          <p:cNvPr id="3" name="Cilinder 5"/>
          <p:cNvSpPr/>
          <p:nvPr/>
        </p:nvSpPr>
        <p:spPr>
          <a:xfrm>
            <a:off x="8256024" y="2528990"/>
            <a:ext cx="3150035" cy="3960044"/>
          </a:xfrm>
          <a:prstGeom prst="can">
            <a:avLst>
              <a:gd name="adj" fmla="val 132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BE" sz="2400" b="1" dirty="0"/>
              <a:t>_DATABASE</a:t>
            </a:r>
            <a:endParaRPr lang="en-US" sz="2400" b="1" dirty="0"/>
          </a:p>
        </p:txBody>
      </p:sp>
      <p:sp>
        <p:nvSpPr>
          <p:cNvPr id="4" name="Afgeronde rechthoek 11"/>
          <p:cNvSpPr/>
          <p:nvPr/>
        </p:nvSpPr>
        <p:spPr>
          <a:xfrm>
            <a:off x="8526027" y="405900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UNITS[]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5" name="Afgeronde rechthoek 12"/>
          <p:cNvSpPr/>
          <p:nvPr/>
        </p:nvSpPr>
        <p:spPr>
          <a:xfrm>
            <a:off x="8526027" y="3158997"/>
            <a:ext cx="2610028" cy="810010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GROUPS[]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6" name="Afgeronde rechthoek 13"/>
          <p:cNvSpPr/>
          <p:nvPr/>
        </p:nvSpPr>
        <p:spPr>
          <a:xfrm>
            <a:off x="8526027" y="4959017"/>
            <a:ext cx="2610028" cy="81000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nl-BE" sz="2400" b="1" dirty="0">
                <a:solidFill>
                  <a:schemeClr val="accent1"/>
                </a:solidFill>
              </a:rPr>
              <a:t>CLIENTS[]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8076022" y="342899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7896020" y="333899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8076022" y="432900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7896020" y="423900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8076022" y="522901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896020" y="513901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>
            <a:off x="8256024" y="342900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256024" y="432901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256024" y="5229020"/>
            <a:ext cx="3600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385981" y="3158997"/>
            <a:ext cx="3060033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dirty="0">
                <a:solidFill>
                  <a:schemeClr val="bg1"/>
                </a:solidFill>
              </a:rPr>
              <a:t>_DATABASE:</a:t>
            </a:r>
          </a:p>
          <a:p>
            <a:pPr algn="ctr"/>
            <a:r>
              <a:rPr lang="nl-BE" dirty="0">
                <a:solidFill>
                  <a:schemeClr val="bg1"/>
                </a:solidFill>
              </a:rPr>
              <a:t>FindGroup( GroupName 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85981" y="4059007"/>
            <a:ext cx="3060033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dirty="0">
                <a:solidFill>
                  <a:schemeClr val="bg1"/>
                </a:solidFill>
              </a:rPr>
              <a:t>_DATABASE:</a:t>
            </a:r>
          </a:p>
          <a:p>
            <a:pPr algn="ctr"/>
            <a:r>
              <a:rPr lang="nl-BE" dirty="0">
                <a:solidFill>
                  <a:schemeClr val="bg1"/>
                </a:solidFill>
              </a:rPr>
              <a:t>FindUnit( UnitName 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85981" y="4959017"/>
            <a:ext cx="3060033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dirty="0">
                <a:solidFill>
                  <a:schemeClr val="bg1"/>
                </a:solidFill>
              </a:rPr>
              <a:t>_DATABASE:</a:t>
            </a:r>
          </a:p>
          <a:p>
            <a:pPr algn="ctr"/>
            <a:r>
              <a:rPr lang="nl-BE" dirty="0">
                <a:solidFill>
                  <a:schemeClr val="bg1"/>
                </a:solidFill>
              </a:rPr>
              <a:t>FindClient( ClientName 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5940" y="3158997"/>
            <a:ext cx="3060034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r>
              <a:rPr lang="nl-BE" sz="1400" dirty="0">
                <a:solidFill>
                  <a:schemeClr val="bg1"/>
                </a:solidFill>
              </a:rPr>
              <a:t>:Find( DCS Group )</a:t>
            </a:r>
          </a:p>
          <a:p>
            <a:pPr algn="ctr"/>
            <a:r>
              <a:rPr lang="nl-BE" sz="1400" b="1" dirty="0" err="1">
                <a:solidFill>
                  <a:schemeClr val="bg1"/>
                </a:solidFill>
              </a:rPr>
              <a:t>GROUP</a:t>
            </a:r>
            <a:r>
              <a:rPr lang="nl-BE" sz="1400" dirty="0" err="1">
                <a:solidFill>
                  <a:schemeClr val="bg1"/>
                </a:solidFill>
              </a:rPr>
              <a:t>:FindByName</a:t>
            </a:r>
            <a:r>
              <a:rPr lang="nl-BE" sz="1400" dirty="0">
                <a:solidFill>
                  <a:schemeClr val="bg1"/>
                </a:solidFill>
              </a:rPr>
              <a:t>( </a:t>
            </a:r>
            <a:r>
              <a:rPr lang="nl-BE" sz="1400" dirty="0" err="1">
                <a:solidFill>
                  <a:schemeClr val="bg1"/>
                </a:solidFill>
              </a:rPr>
              <a:t>GroupName</a:t>
            </a:r>
            <a:r>
              <a:rPr lang="nl-BE" sz="1400" dirty="0">
                <a:solidFill>
                  <a:schemeClr val="bg1"/>
                </a:solidFill>
              </a:rPr>
              <a:t> )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5940" y="4059007"/>
            <a:ext cx="3060034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UNIT</a:t>
            </a:r>
            <a:r>
              <a:rPr lang="nl-BE" sz="1400" dirty="0">
                <a:solidFill>
                  <a:schemeClr val="bg1"/>
                </a:solidFill>
              </a:rPr>
              <a:t>:Find( DCS Unit )</a:t>
            </a:r>
          </a:p>
          <a:p>
            <a:pPr algn="ctr"/>
            <a:r>
              <a:rPr lang="nl-BE" sz="1400" b="1" dirty="0" err="1">
                <a:solidFill>
                  <a:schemeClr val="bg1"/>
                </a:solidFill>
              </a:rPr>
              <a:t>UNIT</a:t>
            </a:r>
            <a:r>
              <a:rPr lang="nl-BE" sz="1400" dirty="0" err="1">
                <a:solidFill>
                  <a:schemeClr val="bg1"/>
                </a:solidFill>
              </a:rPr>
              <a:t>:FindByName</a:t>
            </a:r>
            <a:r>
              <a:rPr lang="nl-BE" sz="1400" dirty="0">
                <a:solidFill>
                  <a:schemeClr val="bg1"/>
                </a:solidFill>
              </a:rPr>
              <a:t>( </a:t>
            </a:r>
            <a:r>
              <a:rPr lang="nl-BE" sz="1400" dirty="0" err="1">
                <a:solidFill>
                  <a:schemeClr val="bg1"/>
                </a:solidFill>
              </a:rPr>
              <a:t>UnitName</a:t>
            </a:r>
            <a:r>
              <a:rPr lang="nl-BE" sz="1400" dirty="0">
                <a:solidFill>
                  <a:schemeClr val="bg1"/>
                </a:solidFill>
              </a:rPr>
              <a:t> 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5940" y="4959017"/>
            <a:ext cx="3060034" cy="72000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CLIENT</a:t>
            </a:r>
            <a:r>
              <a:rPr lang="nl-BE" sz="1400" dirty="0">
                <a:solidFill>
                  <a:schemeClr val="bg1"/>
                </a:solidFill>
              </a:rPr>
              <a:t>:Find( DCS Unit )</a:t>
            </a:r>
          </a:p>
          <a:p>
            <a:pPr algn="ctr"/>
            <a:r>
              <a:rPr lang="nl-BE" sz="1400" b="1" dirty="0" err="1">
                <a:solidFill>
                  <a:schemeClr val="bg1"/>
                </a:solidFill>
              </a:rPr>
              <a:t>CLIENT</a:t>
            </a:r>
            <a:r>
              <a:rPr lang="nl-BE" sz="1400" dirty="0" err="1">
                <a:solidFill>
                  <a:schemeClr val="bg1"/>
                </a:solidFill>
              </a:rPr>
              <a:t>:FindByName</a:t>
            </a:r>
            <a:r>
              <a:rPr lang="nl-BE" sz="1400" dirty="0">
                <a:solidFill>
                  <a:schemeClr val="bg1"/>
                </a:solidFill>
              </a:rPr>
              <a:t>( </a:t>
            </a:r>
            <a:r>
              <a:rPr lang="nl-BE" sz="1400" dirty="0" err="1">
                <a:solidFill>
                  <a:schemeClr val="bg1"/>
                </a:solidFill>
              </a:rPr>
              <a:t>UnitName</a:t>
            </a:r>
            <a:r>
              <a:rPr lang="nl-BE" sz="1400" dirty="0">
                <a:solidFill>
                  <a:schemeClr val="bg1"/>
                </a:solidFill>
              </a:rPr>
              <a:t> )</a:t>
            </a:r>
            <a:endParaRPr lang="en-US" sz="1400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5" name="Straight Connector 24"/>
          <p:cNvCxnSpPr>
            <a:stCxn id="8" idx="2"/>
          </p:cNvCxnSpPr>
          <p:nvPr/>
        </p:nvCxnSpPr>
        <p:spPr>
          <a:xfrm flipH="1">
            <a:off x="7446015" y="3429000"/>
            <a:ext cx="45000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7446015" y="4329010"/>
            <a:ext cx="45000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7446015" y="5229020"/>
            <a:ext cx="45000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205979" y="342899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4025977" y="333899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Connector 29"/>
          <p:cNvCxnSpPr/>
          <p:nvPr/>
        </p:nvCxnSpPr>
        <p:spPr>
          <a:xfrm>
            <a:off x="4205979" y="432900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4025977" y="423900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4205979" y="5229019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4025977" y="513901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>
            <a:stCxn id="29" idx="2"/>
          </p:cNvCxnSpPr>
          <p:nvPr/>
        </p:nvCxnSpPr>
        <p:spPr>
          <a:xfrm flipH="1">
            <a:off x="3755975" y="3429000"/>
            <a:ext cx="27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755974" y="4329010"/>
            <a:ext cx="27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755974" y="5229020"/>
            <a:ext cx="27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95940" y="5769025"/>
            <a:ext cx="3060034" cy="630007"/>
          </a:xfrm>
          <a:prstGeom prst="rect">
            <a:avLst/>
          </a:prstGeom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sz="1100" dirty="0">
                <a:solidFill>
                  <a:schemeClr val="bg1"/>
                </a:solidFill>
              </a:rPr>
              <a:t>The CLASS:Find( DCSObject) will search for the MOOSE wrapper class within the _DATABASE, using the _DATABASE:Find...() methods.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85981" y="5769025"/>
            <a:ext cx="3060034" cy="630007"/>
          </a:xfrm>
          <a:prstGeom prst="rect">
            <a:avLst/>
          </a:prstGeom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ctr"/>
            <a:r>
              <a:rPr lang="nl-BE" sz="1100" dirty="0">
                <a:solidFill>
                  <a:schemeClr val="bg1"/>
                </a:solidFill>
              </a:rPr>
              <a:t>The _DATABASE:Find...() will search within the _DATABASE for the relevant wrapper object, and will return the pointer to that object.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38" name="Tekstvak 4"/>
          <p:cNvSpPr txBox="1"/>
          <p:nvPr/>
        </p:nvSpPr>
        <p:spPr>
          <a:xfrm>
            <a:off x="335936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/>
              <a:t>REFERENCE MOOSE WRAPPER CLASSES THROUGH _DATABASE OBJECT API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3127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PART 3: </a:t>
            </a:r>
            <a:r>
              <a:rPr lang="nl-BE" dirty="0" err="1"/>
              <a:t>moose</a:t>
            </a:r>
            <a:r>
              <a:rPr lang="nl-BE" dirty="0"/>
              <a:t> base, unit, </a:t>
            </a:r>
            <a:r>
              <a:rPr lang="nl-BE" dirty="0" err="1"/>
              <a:t>client</a:t>
            </a:r>
            <a:r>
              <a:rPr lang="nl-BE" dirty="0"/>
              <a:t>, </a:t>
            </a:r>
            <a:r>
              <a:rPr lang="nl-BE" dirty="0" err="1"/>
              <a:t>group</a:t>
            </a:r>
            <a:r>
              <a:rPr lang="nl-BE" dirty="0"/>
              <a:t>, database classes</a:t>
            </a:r>
            <a:endParaRPr lang="en-US" dirty="0"/>
          </a:p>
        </p:txBody>
      </p:sp>
      <p:sp>
        <p:nvSpPr>
          <p:cNvPr id="11" name="Rechthoek 10"/>
          <p:cNvSpPr/>
          <p:nvPr/>
        </p:nvSpPr>
        <p:spPr>
          <a:xfrm>
            <a:off x="6546005" y="2708992"/>
            <a:ext cx="5040056" cy="3960044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Make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scripting</a:t>
            </a:r>
            <a:r>
              <a:rPr lang="nl-BE" dirty="0"/>
              <a:t> </a:t>
            </a:r>
            <a:r>
              <a:rPr lang="nl-BE" b="1" dirty="0"/>
              <a:t>more easy </a:t>
            </a:r>
            <a:r>
              <a:rPr lang="nl-BE" dirty="0" err="1"/>
              <a:t>for</a:t>
            </a:r>
            <a:r>
              <a:rPr lang="nl-BE" dirty="0"/>
              <a:t> mission designers, </a:t>
            </a: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abstraction</a:t>
            </a:r>
            <a:r>
              <a:rPr lang="nl-BE" dirty="0"/>
              <a:t> </a:t>
            </a:r>
            <a:r>
              <a:rPr lang="nl-BE" dirty="0" err="1"/>
              <a:t>layer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Achieve</a:t>
            </a:r>
            <a:r>
              <a:rPr lang="nl-BE" b="1" dirty="0"/>
              <a:t> more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b="1" dirty="0" err="1"/>
              <a:t>less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Allow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b="1" dirty="0" err="1"/>
              <a:t>condense</a:t>
            </a:r>
            <a:r>
              <a:rPr lang="nl-BE" b="1" dirty="0"/>
              <a:t> code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script 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Proper </a:t>
            </a:r>
            <a:r>
              <a:rPr lang="nl-BE" b="1" dirty="0" err="1"/>
              <a:t>documentation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Example</a:t>
            </a:r>
            <a:r>
              <a:rPr lang="nl-BE" b="1" dirty="0"/>
              <a:t> </a:t>
            </a:r>
            <a:r>
              <a:rPr lang="nl-BE" b="1" dirty="0" err="1"/>
              <a:t>missions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Work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(</a:t>
            </a:r>
            <a:r>
              <a:rPr lang="nl-BE" dirty="0" err="1"/>
              <a:t>global</a:t>
            </a:r>
            <a:r>
              <a:rPr lang="nl-BE" dirty="0"/>
              <a:t>) </a:t>
            </a:r>
            <a:r>
              <a:rPr lang="nl-BE" b="1" dirty="0" err="1"/>
              <a:t>objects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Polymorphism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b="1" dirty="0"/>
              <a:t>multiple </a:t>
            </a:r>
            <a:r>
              <a:rPr lang="nl-BE" b="1" dirty="0" err="1"/>
              <a:t>tasks</a:t>
            </a:r>
            <a:r>
              <a:rPr lang="nl-BE" b="1" dirty="0"/>
              <a:t> (goals)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mission.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Avoid</a:t>
            </a:r>
            <a:r>
              <a:rPr lang="nl-BE" dirty="0"/>
              <a:t> large </a:t>
            </a:r>
            <a:r>
              <a:rPr lang="nl-BE" b="1" dirty="0" err="1"/>
              <a:t>repeating</a:t>
            </a:r>
            <a:r>
              <a:rPr lang="nl-BE" b="1" dirty="0"/>
              <a:t> loops</a:t>
            </a:r>
            <a:r>
              <a:rPr lang="nl-BE" dirty="0"/>
              <a:t>. Follow </a:t>
            </a:r>
            <a:r>
              <a:rPr lang="nl-BE" dirty="0" err="1"/>
              <a:t>the</a:t>
            </a:r>
            <a:r>
              <a:rPr lang="nl-BE" dirty="0"/>
              <a:t> DCS event system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react</a:t>
            </a:r>
            <a:r>
              <a:rPr lang="nl-BE" dirty="0"/>
              <a:t> </a:t>
            </a:r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, </a:t>
            </a:r>
            <a:r>
              <a:rPr lang="nl-BE" dirty="0" err="1"/>
              <a:t>improving</a:t>
            </a:r>
            <a:r>
              <a:rPr lang="nl-BE" dirty="0"/>
              <a:t>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b="1" dirty="0"/>
              <a:t>off-</a:t>
            </a:r>
            <a:r>
              <a:rPr lang="nl-BE" b="1" dirty="0" err="1"/>
              <a:t>the</a:t>
            </a:r>
            <a:r>
              <a:rPr lang="nl-BE" b="1" dirty="0"/>
              <a:t>-</a:t>
            </a:r>
            <a:r>
              <a:rPr lang="nl-BE" b="1" dirty="0" err="1"/>
              <a:t>shelf</a:t>
            </a:r>
            <a:r>
              <a:rPr lang="nl-BE" b="1" dirty="0"/>
              <a:t> </a:t>
            </a:r>
            <a:r>
              <a:rPr lang="nl-BE" b="1" dirty="0" err="1"/>
              <a:t>logging</a:t>
            </a:r>
            <a:r>
              <a:rPr lang="nl-BE" b="1" dirty="0"/>
              <a:t> system</a:t>
            </a:r>
            <a:r>
              <a:rPr lang="nl-BE" dirty="0"/>
              <a:t>.</a:t>
            </a:r>
          </a:p>
        </p:txBody>
      </p:sp>
      <p:sp>
        <p:nvSpPr>
          <p:cNvPr id="12" name="Rechthoek 11"/>
          <p:cNvSpPr/>
          <p:nvPr/>
        </p:nvSpPr>
        <p:spPr>
          <a:xfrm>
            <a:off x="605940" y="2708992"/>
            <a:ext cx="5040055" cy="3960044"/>
          </a:xfrm>
          <a:prstGeom prst="rect">
            <a:avLst/>
          </a:prstGeom>
          <a:solidFill>
            <a:schemeClr val="tx2">
              <a:lumMod val="9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Huge </a:t>
            </a:r>
            <a:r>
              <a:rPr lang="nl-BE" dirty="0" err="1"/>
              <a:t>learning</a:t>
            </a:r>
            <a:r>
              <a:rPr lang="nl-BE" dirty="0"/>
              <a:t> curve </a:t>
            </a:r>
            <a:r>
              <a:rPr lang="nl-BE" dirty="0" err="1"/>
              <a:t>learning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DCS </a:t>
            </a:r>
            <a:r>
              <a:rPr lang="nl-BE" dirty="0" err="1"/>
              <a:t>scripting</a:t>
            </a:r>
            <a:r>
              <a:rPr lang="nl-BE" dirty="0"/>
              <a:t> engine </a:t>
            </a:r>
            <a:r>
              <a:rPr lang="nl-BE" dirty="0" err="1"/>
              <a:t>APIs</a:t>
            </a:r>
            <a:r>
              <a:rPr lang="nl-BE" dirty="0"/>
              <a:t>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Lots of well </a:t>
            </a:r>
            <a:r>
              <a:rPr lang="nl-BE" dirty="0" err="1"/>
              <a:t>written</a:t>
            </a:r>
            <a:r>
              <a:rPr lang="nl-BE" dirty="0"/>
              <a:t> scripts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community, but hard </a:t>
            </a:r>
            <a:r>
              <a:rPr lang="nl-BE" dirty="0" err="1"/>
              <a:t>to</a:t>
            </a:r>
            <a:r>
              <a:rPr lang="nl-BE" dirty="0"/>
              <a:t> combine in </a:t>
            </a:r>
            <a:r>
              <a:rPr lang="nl-BE" dirty="0" err="1"/>
              <a:t>scenarios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no </a:t>
            </a:r>
            <a:r>
              <a:rPr lang="nl-BE" dirty="0" err="1"/>
              <a:t>standards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DCS API set </a:t>
            </a:r>
            <a:r>
              <a:rPr lang="nl-BE" dirty="0" err="1"/>
              <a:t>can</a:t>
            </a:r>
            <a:r>
              <a:rPr lang="nl-BE" dirty="0"/>
              <a:t> (</a:t>
            </a:r>
            <a:r>
              <a:rPr lang="nl-BE" dirty="0" err="1"/>
              <a:t>still</a:t>
            </a:r>
            <a:r>
              <a:rPr lang="nl-BE" dirty="0"/>
              <a:t>) </a:t>
            </a:r>
            <a:r>
              <a:rPr lang="nl-BE" dirty="0" err="1"/>
              <a:t>contain</a:t>
            </a:r>
            <a:r>
              <a:rPr lang="nl-BE" dirty="0"/>
              <a:t> bugs, </a:t>
            </a:r>
            <a:r>
              <a:rPr lang="nl-BE" dirty="0" err="1"/>
              <a:t>which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have a large impact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coding</a:t>
            </a:r>
            <a:r>
              <a:rPr lang="nl-BE" dirty="0"/>
              <a:t> spread out over </a:t>
            </a:r>
            <a:r>
              <a:rPr lang="nl-BE" dirty="0" err="1"/>
              <a:t>one</a:t>
            </a:r>
            <a:r>
              <a:rPr lang="nl-BE" dirty="0"/>
              <a:t> mission file: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triggers “DO SCRIPT” </a:t>
            </a:r>
            <a:r>
              <a:rPr lang="nl-BE" dirty="0" err="1"/>
              <a:t>sections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predicates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waypoint</a:t>
            </a:r>
            <a:r>
              <a:rPr lang="nl-BE" dirty="0"/>
              <a:t> actions.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Workflow is hard </a:t>
            </a:r>
            <a:r>
              <a:rPr lang="nl-BE" dirty="0" err="1"/>
              <a:t>to</a:t>
            </a:r>
            <a:r>
              <a:rPr lang="nl-BE" dirty="0"/>
              <a:t> follow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tigger</a:t>
            </a:r>
            <a:r>
              <a:rPr lang="nl-BE" dirty="0"/>
              <a:t> </a:t>
            </a:r>
            <a:r>
              <a:rPr lang="nl-BE" dirty="0" err="1"/>
              <a:t>mechanism</a:t>
            </a:r>
            <a:r>
              <a:rPr lang="nl-BE" dirty="0"/>
              <a:t> (</a:t>
            </a:r>
            <a:r>
              <a:rPr lang="nl-BE" dirty="0" err="1"/>
              <a:t>flags</a:t>
            </a:r>
            <a:r>
              <a:rPr lang="nl-BE" dirty="0"/>
              <a:t>).</a:t>
            </a:r>
          </a:p>
          <a:p>
            <a:pPr marL="800100" lvl="1" indent="-342900">
              <a:buFont typeface="+mj-lt"/>
              <a:buAutoNum type="arabicPeriod"/>
            </a:pPr>
            <a:endParaRPr lang="nl-BE" dirty="0"/>
          </a:p>
          <a:p>
            <a:pPr marL="342900" indent="-342900">
              <a:buFont typeface="+mj-lt"/>
              <a:buAutoNum type="arabicPeriod"/>
            </a:pP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605939" y="2168986"/>
            <a:ext cx="5040055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What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experienced</a:t>
            </a:r>
            <a:r>
              <a:rPr lang="nl-BE" b="1" dirty="0">
                <a:solidFill>
                  <a:schemeClr val="tx1"/>
                </a:solidFill>
              </a:rPr>
              <a:t> as a mission designer</a:t>
            </a:r>
          </a:p>
        </p:txBody>
      </p:sp>
      <p:sp>
        <p:nvSpPr>
          <p:cNvPr id="14" name="Rechthoek 13"/>
          <p:cNvSpPr/>
          <p:nvPr/>
        </p:nvSpPr>
        <p:spPr>
          <a:xfrm>
            <a:off x="6546004" y="2168986"/>
            <a:ext cx="5040057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Why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started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with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the</a:t>
            </a:r>
            <a:r>
              <a:rPr lang="nl-BE" b="1" dirty="0">
                <a:solidFill>
                  <a:schemeClr val="tx1"/>
                </a:solidFill>
              </a:rPr>
              <a:t> MOOSE Framework</a:t>
            </a:r>
          </a:p>
        </p:txBody>
      </p:sp>
      <p:sp>
        <p:nvSpPr>
          <p:cNvPr id="15" name="Pijl-rechts 14"/>
          <p:cNvSpPr/>
          <p:nvPr/>
        </p:nvSpPr>
        <p:spPr>
          <a:xfrm>
            <a:off x="5825997" y="3338999"/>
            <a:ext cx="540006" cy="252002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39916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moose</a:t>
            </a:r>
            <a:r>
              <a:rPr lang="nl-BE" dirty="0"/>
              <a:t> </a:t>
            </a:r>
            <a:r>
              <a:rPr lang="nl-BE" dirty="0" err="1"/>
              <a:t>wrapper</a:t>
            </a:r>
            <a:r>
              <a:rPr lang="nl-BE" dirty="0"/>
              <a:t> CLASSES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2658702"/>
          </a:xfrm>
        </p:spPr>
        <p:txBody>
          <a:bodyPr anchor="ctr">
            <a:normAutofit/>
          </a:bodyPr>
          <a:lstStyle/>
          <a:p>
            <a:pPr algn="r"/>
            <a:r>
              <a:rPr lang="nl-BE" dirty="0"/>
              <a:t>MOOSE wraps the DCS objects into </a:t>
            </a:r>
          </a:p>
          <a:p>
            <a:pPr algn="r"/>
            <a:r>
              <a:rPr lang="nl-BE" dirty="0"/>
              <a:t>new CLASSES proving a </a:t>
            </a:r>
            <a:r>
              <a:rPr lang="nl-BE" dirty="0" err="1"/>
              <a:t>richer</a:t>
            </a:r>
            <a:r>
              <a:rPr lang="nl-BE" dirty="0"/>
              <a:t> API set!</a:t>
            </a:r>
          </a:p>
          <a:p>
            <a:pPr algn="r"/>
            <a:endParaRPr lang="nl-BE" dirty="0"/>
          </a:p>
          <a:p>
            <a:pPr algn="r"/>
            <a:r>
              <a:rPr lang="nl-BE" dirty="0"/>
              <a:t>BASE, GROUP, UNIT, CLIENT, . . . , . . . </a:t>
            </a:r>
            <a:endParaRPr lang="en-US" dirty="0"/>
          </a:p>
        </p:txBody>
      </p:sp>
      <p:sp>
        <p:nvSpPr>
          <p:cNvPr id="4" name="Afgeronde rechthoek 18"/>
          <p:cNvSpPr/>
          <p:nvPr/>
        </p:nvSpPr>
        <p:spPr>
          <a:xfrm>
            <a:off x="1055944" y="3519001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" name="Afgeronde rechthoek 18"/>
          <p:cNvSpPr/>
          <p:nvPr/>
        </p:nvSpPr>
        <p:spPr>
          <a:xfrm>
            <a:off x="1055944" y="459901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" name="Straight Connector 5"/>
          <p:cNvCxnSpPr>
            <a:stCxn id="5" idx="0"/>
            <a:endCxn id="4" idx="2"/>
          </p:cNvCxnSpPr>
          <p:nvPr/>
        </p:nvCxnSpPr>
        <p:spPr>
          <a:xfrm flipV="1">
            <a:off x="2000955" y="4149008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fgeronde rechthoek 18"/>
          <p:cNvSpPr/>
          <p:nvPr/>
        </p:nvSpPr>
        <p:spPr>
          <a:xfrm>
            <a:off x="3305969" y="459901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>
            <a:endCxn id="5" idx="2"/>
          </p:cNvCxnSpPr>
          <p:nvPr/>
        </p:nvCxnSpPr>
        <p:spPr>
          <a:xfrm flipV="1">
            <a:off x="2000955" y="522902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>
            <a:stCxn id="7" idx="0"/>
            <a:endCxn id="4" idx="2"/>
          </p:cNvCxnSpPr>
          <p:nvPr/>
        </p:nvCxnSpPr>
        <p:spPr>
          <a:xfrm rot="16200000" flipV="1">
            <a:off x="2900966" y="3248998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fgeronde rechthoek 18"/>
          <p:cNvSpPr/>
          <p:nvPr/>
        </p:nvSpPr>
        <p:spPr>
          <a:xfrm>
            <a:off x="1055944" y="558902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1" name="Afgeronde rechthoek 31"/>
          <p:cNvSpPr/>
          <p:nvPr/>
        </p:nvSpPr>
        <p:spPr>
          <a:xfrm>
            <a:off x="695940" y="5049018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Unit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Afgeronde rechthoek 31"/>
          <p:cNvSpPr/>
          <p:nvPr/>
        </p:nvSpPr>
        <p:spPr>
          <a:xfrm>
            <a:off x="2945965" y="5049018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Afgeronde rechthoek 31"/>
          <p:cNvSpPr/>
          <p:nvPr/>
        </p:nvSpPr>
        <p:spPr>
          <a:xfrm>
            <a:off x="695940" y="6129029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Unit</a:t>
            </a:r>
            <a:endParaRPr 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4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fgeronde rechthoek 22"/>
          <p:cNvSpPr/>
          <p:nvPr/>
        </p:nvSpPr>
        <p:spPr>
          <a:xfrm>
            <a:off x="9606039" y="4869016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Group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19" name="Afgeronde rechthoek 18"/>
          <p:cNvSpPr/>
          <p:nvPr/>
        </p:nvSpPr>
        <p:spPr>
          <a:xfrm>
            <a:off x="5015988" y="4869016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StaticObject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2" name="Afgeronde rechthoek 31"/>
          <p:cNvSpPr/>
          <p:nvPr/>
        </p:nvSpPr>
        <p:spPr>
          <a:xfrm>
            <a:off x="10236046" y="1988984"/>
            <a:ext cx="1620018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Current focus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DCS has a class hierarchy derived from Object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3935976" y="2618991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Object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3935976" y="3699003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CoalitionObject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Afgeronde rechthoek 18"/>
          <p:cNvSpPr/>
          <p:nvPr/>
        </p:nvSpPr>
        <p:spPr>
          <a:xfrm>
            <a:off x="515938" y="4869016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Weapon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Afgeronde rechthoek 18"/>
          <p:cNvSpPr/>
          <p:nvPr/>
        </p:nvSpPr>
        <p:spPr>
          <a:xfrm>
            <a:off x="2765963" y="4869016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Airbase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7" name="Afgeronde rechthoek 18"/>
          <p:cNvSpPr/>
          <p:nvPr/>
        </p:nvSpPr>
        <p:spPr>
          <a:xfrm>
            <a:off x="7266013" y="4869016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Unit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4880987" y="3248998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6" idx="0"/>
            <a:endCxn id="14" idx="2"/>
          </p:cNvCxnSpPr>
          <p:nvPr/>
        </p:nvCxnSpPr>
        <p:spPr>
          <a:xfrm rot="5400000" flipH="1" flipV="1">
            <a:off x="4025977" y="4014007"/>
            <a:ext cx="540006" cy="1170013"/>
          </a:xfrm>
          <a:prstGeom prst="bentConnector3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19" idx="0"/>
            <a:endCxn id="14" idx="2"/>
          </p:cNvCxnSpPr>
          <p:nvPr/>
        </p:nvCxnSpPr>
        <p:spPr>
          <a:xfrm rot="16200000" flipV="1">
            <a:off x="5150990" y="4059007"/>
            <a:ext cx="540006" cy="1080012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7" idx="0"/>
            <a:endCxn id="14" idx="2"/>
          </p:cNvCxnSpPr>
          <p:nvPr/>
        </p:nvCxnSpPr>
        <p:spPr>
          <a:xfrm rot="16200000" flipV="1">
            <a:off x="6276003" y="2933994"/>
            <a:ext cx="540006" cy="333003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Afgeronde rechthoek 18"/>
          <p:cNvSpPr/>
          <p:nvPr/>
        </p:nvSpPr>
        <p:spPr>
          <a:xfrm>
            <a:off x="8436026" y="5859027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tx1"/>
                </a:solidFill>
              </a:rPr>
              <a:t>Controller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48" name="Straight Connector 47"/>
          <p:cNvCxnSpPr>
            <a:stCxn id="36" idx="0"/>
            <a:endCxn id="17" idx="2"/>
          </p:cNvCxnSpPr>
          <p:nvPr/>
        </p:nvCxnSpPr>
        <p:spPr>
          <a:xfrm flipH="1" flipV="1">
            <a:off x="8211024" y="5499023"/>
            <a:ext cx="1170013" cy="360004"/>
          </a:xfrm>
          <a:prstGeom prst="line">
            <a:avLst/>
          </a:prstGeom>
          <a:ln w="31750">
            <a:solidFill>
              <a:schemeClr val="tx1"/>
            </a:solidFill>
            <a:prstDash val="sysDot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36" idx="0"/>
            <a:endCxn id="23" idx="2"/>
          </p:cNvCxnSpPr>
          <p:nvPr/>
        </p:nvCxnSpPr>
        <p:spPr>
          <a:xfrm flipV="1">
            <a:off x="9381037" y="5499023"/>
            <a:ext cx="1170013" cy="360004"/>
          </a:xfrm>
          <a:prstGeom prst="line">
            <a:avLst/>
          </a:prstGeom>
          <a:ln w="31750">
            <a:solidFill>
              <a:schemeClr val="tx1"/>
            </a:solidFill>
            <a:prstDash val="sysDot"/>
            <a:headEnd type="none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17" idx="3"/>
            <a:endCxn id="23" idx="1"/>
          </p:cNvCxnSpPr>
          <p:nvPr/>
        </p:nvCxnSpPr>
        <p:spPr>
          <a:xfrm>
            <a:off x="9156034" y="5184020"/>
            <a:ext cx="450005" cy="0"/>
          </a:xfrm>
          <a:prstGeom prst="line">
            <a:avLst/>
          </a:prstGeom>
          <a:ln w="31750">
            <a:solidFill>
              <a:schemeClr val="tx1"/>
            </a:solidFill>
            <a:prstDash val="sysDot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5" idx="0"/>
            <a:endCxn id="14" idx="2"/>
          </p:cNvCxnSpPr>
          <p:nvPr/>
        </p:nvCxnSpPr>
        <p:spPr>
          <a:xfrm rot="5400000" flipH="1" flipV="1">
            <a:off x="2900965" y="2888994"/>
            <a:ext cx="540006" cy="3420038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fgeronde rechthoek 31"/>
          <p:cNvSpPr/>
          <p:nvPr/>
        </p:nvSpPr>
        <p:spPr>
          <a:xfrm>
            <a:off x="10236046" y="2528990"/>
            <a:ext cx="1620018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Less relevant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524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fgeronde rechthoek 22"/>
          <p:cNvSpPr/>
          <p:nvPr/>
        </p:nvSpPr>
        <p:spPr>
          <a:xfrm>
            <a:off x="2315958" y="2888995"/>
            <a:ext cx="2520028" cy="3420038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Group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19" name="Afgeronde rechthoek 18"/>
          <p:cNvSpPr/>
          <p:nvPr/>
        </p:nvSpPr>
        <p:spPr>
          <a:xfrm>
            <a:off x="2765963" y="3519001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1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Excellent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Afgeronde rechthoek 19"/>
          <p:cNvSpPr/>
          <p:nvPr/>
        </p:nvSpPr>
        <p:spPr>
          <a:xfrm>
            <a:off x="2765963" y="441901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2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High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Afgeronde rechthoek 21"/>
          <p:cNvSpPr/>
          <p:nvPr/>
        </p:nvSpPr>
        <p:spPr>
          <a:xfrm>
            <a:off x="2765963" y="531902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3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</a:t>
            </a:r>
            <a:r>
              <a:rPr lang="nl-BE" dirty="0" err="1">
                <a:solidFill>
                  <a:schemeClr val="tx1"/>
                </a:solidFill>
              </a:rPr>
              <a:t>Player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Afgeronde rechthoek 24"/>
          <p:cNvSpPr/>
          <p:nvPr/>
        </p:nvSpPr>
        <p:spPr>
          <a:xfrm>
            <a:off x="8346025" y="2888995"/>
            <a:ext cx="2520028" cy="3420038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Group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9" name="Afgeronde rechthoek 28"/>
          <p:cNvSpPr/>
          <p:nvPr/>
        </p:nvSpPr>
        <p:spPr>
          <a:xfrm>
            <a:off x="8796030" y="3519001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4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Client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Afgeronde rechthoek 29"/>
          <p:cNvSpPr/>
          <p:nvPr/>
        </p:nvSpPr>
        <p:spPr>
          <a:xfrm>
            <a:off x="8796030" y="441901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5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Client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Afgeronde rechthoek 30"/>
          <p:cNvSpPr/>
          <p:nvPr/>
        </p:nvSpPr>
        <p:spPr>
          <a:xfrm>
            <a:off x="8796030" y="531902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6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Medium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Afgeronde rechthoek 31"/>
          <p:cNvSpPr/>
          <p:nvPr/>
        </p:nvSpPr>
        <p:spPr>
          <a:xfrm>
            <a:off x="10236046" y="1988984"/>
            <a:ext cx="1620018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Object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 objects contain x Unit objects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9758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fgeronde rechthoek 12"/>
          <p:cNvSpPr/>
          <p:nvPr/>
        </p:nvSpPr>
        <p:spPr>
          <a:xfrm>
            <a:off x="335936" y="2708992"/>
            <a:ext cx="5490061" cy="3960044"/>
          </a:xfrm>
          <a:prstGeom prst="roundRect">
            <a:avLst>
              <a:gd name="adj" fmla="val 7552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GROUP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Afgeronde rechthoek 22"/>
          <p:cNvSpPr/>
          <p:nvPr/>
        </p:nvSpPr>
        <p:spPr>
          <a:xfrm>
            <a:off x="2315958" y="2888995"/>
            <a:ext cx="2520028" cy="3420038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Group 1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1" name="Afgeronde rechthoek 20"/>
          <p:cNvSpPr/>
          <p:nvPr/>
        </p:nvSpPr>
        <p:spPr>
          <a:xfrm>
            <a:off x="605938" y="5229020"/>
            <a:ext cx="4950055" cy="810009"/>
          </a:xfrm>
          <a:prstGeom prst="roundRect">
            <a:avLst>
              <a:gd name="adj" fmla="val 9328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CLIENT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Afgeronde rechthoek 17"/>
          <p:cNvSpPr/>
          <p:nvPr/>
        </p:nvSpPr>
        <p:spPr>
          <a:xfrm>
            <a:off x="605938" y="4329010"/>
            <a:ext cx="4950055" cy="810009"/>
          </a:xfrm>
          <a:prstGeom prst="roundRect">
            <a:avLst>
              <a:gd name="adj" fmla="val 10900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UNIT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7" name="Afgeronde rechthoek 16"/>
          <p:cNvSpPr/>
          <p:nvPr/>
        </p:nvSpPr>
        <p:spPr>
          <a:xfrm>
            <a:off x="605938" y="3429000"/>
            <a:ext cx="4950055" cy="810009"/>
          </a:xfrm>
          <a:prstGeom prst="roundRect">
            <a:avLst>
              <a:gd name="adj" fmla="val 9328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UNIT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19" name="Afgeronde rechthoek 18"/>
          <p:cNvSpPr/>
          <p:nvPr/>
        </p:nvSpPr>
        <p:spPr>
          <a:xfrm>
            <a:off x="2765963" y="3519001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1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Excellent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Afgeronde rechthoek 19"/>
          <p:cNvSpPr/>
          <p:nvPr/>
        </p:nvSpPr>
        <p:spPr>
          <a:xfrm>
            <a:off x="2765963" y="441901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2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High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Afgeronde rechthoek 21"/>
          <p:cNvSpPr/>
          <p:nvPr/>
        </p:nvSpPr>
        <p:spPr>
          <a:xfrm>
            <a:off x="2765963" y="531902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3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</a:t>
            </a:r>
            <a:r>
              <a:rPr lang="nl-BE" dirty="0" err="1">
                <a:solidFill>
                  <a:schemeClr val="tx1"/>
                </a:solidFill>
              </a:rPr>
              <a:t>Player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Afgeronde rechthoek 23"/>
          <p:cNvSpPr/>
          <p:nvPr/>
        </p:nvSpPr>
        <p:spPr>
          <a:xfrm>
            <a:off x="6366003" y="2708992"/>
            <a:ext cx="5490061" cy="3960044"/>
          </a:xfrm>
          <a:prstGeom prst="roundRect">
            <a:avLst>
              <a:gd name="adj" fmla="val 7552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GROUP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24"/>
          <p:cNvSpPr/>
          <p:nvPr/>
        </p:nvSpPr>
        <p:spPr>
          <a:xfrm>
            <a:off x="8346025" y="2888995"/>
            <a:ext cx="2520028" cy="3420038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Group 2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26" name="Afgeronde rechthoek 25"/>
          <p:cNvSpPr/>
          <p:nvPr/>
        </p:nvSpPr>
        <p:spPr>
          <a:xfrm>
            <a:off x="6636005" y="5229020"/>
            <a:ext cx="4950055" cy="810009"/>
          </a:xfrm>
          <a:prstGeom prst="roundRect">
            <a:avLst>
              <a:gd name="adj" fmla="val 9328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UNIT 3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26"/>
          <p:cNvSpPr/>
          <p:nvPr/>
        </p:nvSpPr>
        <p:spPr>
          <a:xfrm>
            <a:off x="6636005" y="4329010"/>
            <a:ext cx="4950055" cy="810009"/>
          </a:xfrm>
          <a:prstGeom prst="roundRect">
            <a:avLst>
              <a:gd name="adj" fmla="val 10900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CLIENT 3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8" name="Afgeronde rechthoek 27"/>
          <p:cNvSpPr/>
          <p:nvPr/>
        </p:nvSpPr>
        <p:spPr>
          <a:xfrm>
            <a:off x="6636005" y="3429000"/>
            <a:ext cx="4950055" cy="810009"/>
          </a:xfrm>
          <a:prstGeom prst="roundRect">
            <a:avLst>
              <a:gd name="adj" fmla="val 9328"/>
            </a:avLst>
          </a:prstGeom>
          <a:solidFill>
            <a:schemeClr val="lt1">
              <a:alpha val="44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accent1"/>
                </a:solidFill>
              </a:rPr>
              <a:t>CLIENT 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9" name="Afgeronde rechthoek 28"/>
          <p:cNvSpPr/>
          <p:nvPr/>
        </p:nvSpPr>
        <p:spPr>
          <a:xfrm>
            <a:off x="8796030" y="3519001"/>
            <a:ext cx="1890021" cy="630007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4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Client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Afgeronde rechthoek 29"/>
          <p:cNvSpPr/>
          <p:nvPr/>
        </p:nvSpPr>
        <p:spPr>
          <a:xfrm>
            <a:off x="8796030" y="441901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5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Client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Afgeronde rechthoek 30"/>
          <p:cNvSpPr/>
          <p:nvPr/>
        </p:nvSpPr>
        <p:spPr>
          <a:xfrm>
            <a:off x="8796030" y="5319021"/>
            <a:ext cx="1890021" cy="630006"/>
          </a:xfrm>
          <a:prstGeom prst="roundRect">
            <a:avLst>
              <a:gd name="adj" fmla="val 9328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BE" b="1" dirty="0">
                <a:solidFill>
                  <a:schemeClr val="tx1"/>
                </a:solidFill>
              </a:rPr>
              <a:t>Unit 6</a:t>
            </a:r>
          </a:p>
          <a:p>
            <a:r>
              <a:rPr lang="nl-BE" dirty="0" err="1">
                <a:solidFill>
                  <a:schemeClr val="tx1"/>
                </a:solidFill>
              </a:rPr>
              <a:t>Skill</a:t>
            </a:r>
            <a:r>
              <a:rPr lang="nl-BE" dirty="0">
                <a:solidFill>
                  <a:schemeClr val="tx1"/>
                </a:solidFill>
              </a:rPr>
              <a:t>: Medium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Afgeronde rechthoek 31"/>
          <p:cNvSpPr/>
          <p:nvPr/>
        </p:nvSpPr>
        <p:spPr>
          <a:xfrm>
            <a:off x="10236046" y="1988984"/>
            <a:ext cx="1620018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DCS Object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3" name="Afgeronde rechthoek 32"/>
          <p:cNvSpPr/>
          <p:nvPr/>
        </p:nvSpPr>
        <p:spPr>
          <a:xfrm>
            <a:off x="8436026" y="1988984"/>
            <a:ext cx="1620018" cy="360003"/>
          </a:xfrm>
          <a:prstGeom prst="roundRect">
            <a:avLst>
              <a:gd name="adj" fmla="val 29381"/>
            </a:avLst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accent1"/>
                </a:solidFill>
              </a:rPr>
              <a:t>MOOSE OBJECT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MOOSE wraps DCS Objects with wrapper objects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8045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MOOSE adds a new class hierarchy, wrapping DCS objects.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79899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42900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1685951" y="4959017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18"/>
          <p:cNvSpPr/>
          <p:nvPr/>
        </p:nvSpPr>
        <p:spPr>
          <a:xfrm>
            <a:off x="3935976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6186001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509012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5" idx="0"/>
            <a:endCxn id="13" idx="2"/>
          </p:cNvCxnSpPr>
          <p:nvPr/>
        </p:nvCxnSpPr>
        <p:spPr>
          <a:xfrm rot="16200000" flipV="1">
            <a:off x="3530973" y="2528990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7" idx="0"/>
            <a:endCxn id="13" idx="2"/>
          </p:cNvCxnSpPr>
          <p:nvPr/>
        </p:nvCxnSpPr>
        <p:spPr>
          <a:xfrm rot="16200000" flipV="1">
            <a:off x="4655985" y="1403978"/>
            <a:ext cx="450005" cy="45000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fgeronde rechthoek 18"/>
          <p:cNvSpPr/>
          <p:nvPr/>
        </p:nvSpPr>
        <p:spPr>
          <a:xfrm>
            <a:off x="8436026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stCxn id="37" idx="0"/>
            <a:endCxn id="13" idx="2"/>
          </p:cNvCxnSpPr>
          <p:nvPr/>
        </p:nvCxnSpPr>
        <p:spPr>
          <a:xfrm rot="16200000" flipV="1">
            <a:off x="5780998" y="278965"/>
            <a:ext cx="450005" cy="675007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75982" y="4689014"/>
            <a:ext cx="5490061" cy="198002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1600" b="1" dirty="0">
                <a:solidFill>
                  <a:schemeClr val="accent1"/>
                </a:solidFill>
              </a:rPr>
              <a:t>Advantages: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Take an abstraction of the DCS object model.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Create an API set that allows mission designers to write less code and do more.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Manage the “state” of the objects.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Contain a logging mechanism.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Improve performance of custom written code.</a:t>
            </a:r>
          </a:p>
        </p:txBody>
      </p:sp>
      <p:sp>
        <p:nvSpPr>
          <p:cNvPr id="41" name="Afgeronde rechthoek 31"/>
          <p:cNvSpPr/>
          <p:nvPr/>
        </p:nvSpPr>
        <p:spPr>
          <a:xfrm>
            <a:off x="1505949" y="4329011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Unit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2" name="Afgeronde rechthoek 31"/>
          <p:cNvSpPr/>
          <p:nvPr/>
        </p:nvSpPr>
        <p:spPr>
          <a:xfrm>
            <a:off x="3755974" y="4329011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Group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3" name="Afgeronde rechthoek 31"/>
          <p:cNvSpPr/>
          <p:nvPr/>
        </p:nvSpPr>
        <p:spPr>
          <a:xfrm>
            <a:off x="1505949" y="5409022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Unit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33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BASE class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79899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42900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1685951" y="4959017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18"/>
          <p:cNvSpPr/>
          <p:nvPr/>
        </p:nvSpPr>
        <p:spPr>
          <a:xfrm>
            <a:off x="393597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618600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509012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5" idx="0"/>
            <a:endCxn id="13" idx="2"/>
          </p:cNvCxnSpPr>
          <p:nvPr/>
        </p:nvCxnSpPr>
        <p:spPr>
          <a:xfrm rot="16200000" flipV="1">
            <a:off x="3530973" y="2528990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7" idx="0"/>
            <a:endCxn id="13" idx="2"/>
          </p:cNvCxnSpPr>
          <p:nvPr/>
        </p:nvCxnSpPr>
        <p:spPr>
          <a:xfrm rot="16200000" flipV="1">
            <a:off x="4655985" y="1403978"/>
            <a:ext cx="450005" cy="45000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fgeronde rechthoek 18"/>
          <p:cNvSpPr/>
          <p:nvPr/>
        </p:nvSpPr>
        <p:spPr>
          <a:xfrm>
            <a:off x="843602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stCxn id="37" idx="0"/>
            <a:endCxn id="13" idx="2"/>
          </p:cNvCxnSpPr>
          <p:nvPr/>
        </p:nvCxnSpPr>
        <p:spPr>
          <a:xfrm rot="16200000" flipV="1">
            <a:off x="5780998" y="278965"/>
            <a:ext cx="450005" cy="675007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75982" y="2078985"/>
            <a:ext cx="3690041" cy="990011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accent1"/>
                </a:solidFill>
              </a:rPr>
              <a:t>Core mechanism of inheritance.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Logging mechanism.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...</a:t>
            </a:r>
          </a:p>
          <a:p>
            <a:endParaRPr lang="nl-BE" sz="1600" dirty="0">
              <a:solidFill>
                <a:schemeClr val="accent1"/>
              </a:solidFill>
            </a:endParaRPr>
          </a:p>
        </p:txBody>
      </p:sp>
      <p:cxnSp>
        <p:nvCxnSpPr>
          <p:cNvPr id="16" name="Straight Connector 15"/>
          <p:cNvCxnSpPr>
            <a:stCxn id="13" idx="3"/>
          </p:cNvCxnSpPr>
          <p:nvPr/>
        </p:nvCxnSpPr>
        <p:spPr>
          <a:xfrm flipV="1">
            <a:off x="3575972" y="2843994"/>
            <a:ext cx="900010" cy="270003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22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 WRAPPER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UNIT class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798993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429000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1685951" y="4959017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Afgeronde rechthoek 18"/>
          <p:cNvSpPr/>
          <p:nvPr/>
        </p:nvSpPr>
        <p:spPr>
          <a:xfrm>
            <a:off x="393597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7" name="Afgeronde rechthoek 18"/>
          <p:cNvSpPr/>
          <p:nvPr/>
        </p:nvSpPr>
        <p:spPr>
          <a:xfrm>
            <a:off x="6186001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509012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25" idx="0"/>
            <a:endCxn id="13" idx="2"/>
          </p:cNvCxnSpPr>
          <p:nvPr/>
        </p:nvCxnSpPr>
        <p:spPr>
          <a:xfrm rot="16200000" flipV="1">
            <a:off x="3530973" y="2528990"/>
            <a:ext cx="450005" cy="225002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27" idx="0"/>
            <a:endCxn id="13" idx="2"/>
          </p:cNvCxnSpPr>
          <p:nvPr/>
        </p:nvCxnSpPr>
        <p:spPr>
          <a:xfrm rot="16200000" flipV="1">
            <a:off x="4655985" y="1403978"/>
            <a:ext cx="450005" cy="45000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fgeronde rechthoek 18"/>
          <p:cNvSpPr/>
          <p:nvPr/>
        </p:nvSpPr>
        <p:spPr>
          <a:xfrm>
            <a:off x="8436026" y="3879005"/>
            <a:ext cx="1890021" cy="630007"/>
          </a:xfrm>
          <a:prstGeom prst="roundRect">
            <a:avLst>
              <a:gd name="adj" fmla="val 9328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 . 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stCxn id="37" idx="0"/>
            <a:endCxn id="13" idx="2"/>
          </p:cNvCxnSpPr>
          <p:nvPr/>
        </p:nvCxnSpPr>
        <p:spPr>
          <a:xfrm rot="16200000" flipV="1">
            <a:off x="5780998" y="278965"/>
            <a:ext cx="450005" cy="675007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115978" y="4779015"/>
            <a:ext cx="4500050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accent1"/>
                </a:solidFill>
              </a:rPr>
              <a:t>Wraps the DCS Unit objects.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Support all Unit DCS APIs.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Unit specific APIs not in the DCS API set.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Handle local Unit Controller.</a:t>
            </a:r>
          </a:p>
          <a:p>
            <a:endParaRPr lang="nl-BE" sz="1600" dirty="0">
              <a:solidFill>
                <a:schemeClr val="accent1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3575972" y="4509013"/>
            <a:ext cx="630007" cy="540005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fgeronde rechthoek 31"/>
          <p:cNvSpPr/>
          <p:nvPr/>
        </p:nvSpPr>
        <p:spPr>
          <a:xfrm>
            <a:off x="1505949" y="4329011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Unit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800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DCS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004274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28575"/>
      </a:spPr>
      <a:bodyPr wrap="square" rtlCol="0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689</TotalTime>
  <Words>923</Words>
  <Application>Microsoft Office PowerPoint</Application>
  <PresentationFormat>Breedbeeld</PresentationFormat>
  <Paragraphs>236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9" baseType="lpstr">
      <vt:lpstr>Arial</vt:lpstr>
      <vt:lpstr>Corbel</vt:lpstr>
      <vt:lpstr>Wingdings</vt:lpstr>
      <vt:lpstr>Gestreept</vt:lpstr>
      <vt:lpstr>Dcs world mission Development with moose</vt:lpstr>
      <vt:lpstr>PART 3: moose base, unit, client, group, database classes</vt:lpstr>
      <vt:lpstr>moose wrapper CLASSES</vt:lpstr>
      <vt:lpstr>MOOSE WRAPPER CLASSES</vt:lpstr>
      <vt:lpstr>MOOSE WRAPPER CLASSES</vt:lpstr>
      <vt:lpstr>MOOSE WRAPPER CLASSES</vt:lpstr>
      <vt:lpstr>MOOSE WRAPPER CLASSES</vt:lpstr>
      <vt:lpstr>MOOSE WRAPPER CLASSES</vt:lpstr>
      <vt:lpstr>MOOSE WRAPPER CLASSES</vt:lpstr>
      <vt:lpstr>MOOSE WRAPPER CLASSES</vt:lpstr>
      <vt:lpstr>MOOSE WRAPPER CLASSES</vt:lpstr>
      <vt:lpstr>The DATABASE</vt:lpstr>
      <vt:lpstr>_database object</vt:lpstr>
      <vt:lpstr>Where _database is used</vt:lpstr>
      <vt:lpstr>How _DATABASE is used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51</cp:revision>
  <dcterms:created xsi:type="dcterms:W3CDTF">2016-04-14T07:37:30Z</dcterms:created>
  <dcterms:modified xsi:type="dcterms:W3CDTF">2016-05-23T12:52:03Z</dcterms:modified>
</cp:coreProperties>
</file>